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9" r:id="rId3"/>
    <p:sldId id="284" r:id="rId4"/>
    <p:sldId id="316" r:id="rId5"/>
    <p:sldId id="317" r:id="rId6"/>
    <p:sldId id="318" r:id="rId7"/>
    <p:sldId id="267" r:id="rId8"/>
    <p:sldId id="290" r:id="rId9"/>
    <p:sldId id="291" r:id="rId10"/>
    <p:sldId id="292" r:id="rId11"/>
    <p:sldId id="293" r:id="rId12"/>
    <p:sldId id="294" r:id="rId13"/>
    <p:sldId id="314" r:id="rId14"/>
    <p:sldId id="295" r:id="rId15"/>
    <p:sldId id="296" r:id="rId16"/>
    <p:sldId id="306" r:id="rId17"/>
    <p:sldId id="307" r:id="rId18"/>
    <p:sldId id="308" r:id="rId19"/>
    <p:sldId id="309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13" r:id="rId30"/>
    <p:sldId id="310" r:id="rId31"/>
    <p:sldId id="311" r:id="rId32"/>
    <p:sldId id="286" r:id="rId33"/>
    <p:sldId id="312" r:id="rId34"/>
    <p:sldId id="315" r:id="rId35"/>
    <p:sldId id="288" r:id="rId36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3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1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47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549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0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106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49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996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975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591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900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151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765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605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789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6129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841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702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350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0154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856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4921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925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928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603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306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8275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5690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5182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599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470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8231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619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839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011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709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514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9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646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>
            <a:lvl1pPr>
              <a:defRPr/>
            </a:lvl1pPr>
          </a:lstStyle>
          <a:p>
            <a:fld id="{80F42DC0-2E3F-F440-A3AA-64F0AA1F84F2}" type="datetime1">
              <a:rPr lang="zh-CN" altLang="en-US"/>
              <a:t>2024/6/3</a:t>
            </a:fld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/>
            </a:lvl1pPr>
          </a:lstStyle>
          <a:p>
            <a:fld id="{C5FC99A0-26D8-5E4B-82FB-70809BCEE9F6}" type="slidenum">
              <a:rPr lang="zh-CN" altLang="en-US"/>
              <a:t>‹#›</a:t>
            </a:fld>
            <a:endParaRPr lang="zh-CN" altLang="en-US" sz="14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041507" y="1741860"/>
            <a:ext cx="5507489" cy="715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4200" b="1" dirty="0">
                <a:solidFill>
                  <a:srgbClr val="1B4367"/>
                </a:solidFill>
                <a:cs typeface="+mn-ea"/>
                <a:sym typeface="+mn-lt"/>
              </a:rPr>
              <a:t>新闻搜索引擎系统</a:t>
            </a:r>
          </a:p>
        </p:txBody>
      </p:sp>
      <p:sp>
        <p:nvSpPr>
          <p:cNvPr id="3075" name="文本框 3074"/>
          <p:cNvSpPr txBox="1"/>
          <p:nvPr/>
        </p:nvSpPr>
        <p:spPr>
          <a:xfrm>
            <a:off x="3458668" y="3196479"/>
            <a:ext cx="3461808" cy="28469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eaLnBrk="0" hangingPunct="0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汇报人：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4572000" y="2686061"/>
            <a:ext cx="2729753" cy="30646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来玉凯 胡家苇 吴南江 韩铄玲 赵红玉</a:t>
            </a:r>
          </a:p>
        </p:txBody>
      </p:sp>
      <p:pic>
        <p:nvPicPr>
          <p:cNvPr id="125" name="M01-06-002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97307" y="-758263"/>
            <a:ext cx="609600" cy="6096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16" y="466021"/>
            <a:ext cx="1106354" cy="11063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5"/>
                </p:tgtEl>
              </p:cMediaNode>
            </p:audio>
          </p:childTnLst>
        </p:cTn>
      </p:par>
    </p:tnLst>
    <p:bldLst>
      <p:bldP spid="7" grpId="0"/>
      <p:bldP spid="3075" grpId="0" bldLvl="0" animBg="1"/>
      <p:bldP spid="1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网络爬虫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" y="4441670"/>
            <a:ext cx="701829" cy="7018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671D3D8-9DAA-3C73-8B2A-CCA57076E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10" y="1075317"/>
            <a:ext cx="4420346" cy="26442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339047-A37A-553F-87FC-DEDE4B2B9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962" y="1075317"/>
            <a:ext cx="3783285" cy="264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9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网络爬虫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" y="4441670"/>
            <a:ext cx="701829" cy="70182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EF03AFF-C0E1-83AC-BE85-07EDDAF4F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37" y="891225"/>
            <a:ext cx="6343320" cy="2338061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EB8C5A4E-FE83-E026-0FC6-5918B4256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478" y="3463094"/>
            <a:ext cx="8008411" cy="1271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eaLnBrk="1" hangingPunct="1"/>
            <a:r>
              <a:rPr lang="zh-CN" altLang="zh-CN" sz="2000" b="1" dirty="0">
                <a:solidFill>
                  <a:srgbClr val="1B4367"/>
                </a:solidFill>
                <a:latin typeface="+mn-lt"/>
                <a:cs typeface="+mn-ea"/>
              </a:rPr>
              <a:t>crawl_news 函数遍历新闻链接列表，获取每个新闻页面的HTML内容，提取新闻正文，并根据关键词出现和正文长度两个条件来过滤新闻。满足条件的新闻将被保存为XML文件，并且每保存一定数量的新闻后，函数会暂停一段时间以避免过度的服务器请求。 </a:t>
            </a:r>
          </a:p>
        </p:txBody>
      </p:sp>
    </p:spTree>
    <p:extLst>
      <p:ext uri="{BB962C8B-B14F-4D97-AF65-F5344CB8AC3E}">
        <p14:creationId xmlns:p14="http://schemas.microsoft.com/office/powerpoint/2010/main" val="127690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网络爬虫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" y="4441670"/>
            <a:ext cx="701829" cy="7018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BEF5DF4-58F0-7D4E-C103-EAA77A784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78" y="1337674"/>
            <a:ext cx="7858078" cy="141996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67ADD3E-21D1-116F-854F-98C9BA9E606F}"/>
              </a:ext>
            </a:extLst>
          </p:cNvPr>
          <p:cNvSpPr txBox="1"/>
          <p:nvPr/>
        </p:nvSpPr>
        <p:spPr>
          <a:xfrm>
            <a:off x="840517" y="3307798"/>
            <a:ext cx="74629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1B4367"/>
                </a:solidFill>
                <a:cs typeface="+mn-ea"/>
              </a:rPr>
              <a:t>读</a:t>
            </a:r>
            <a:r>
              <a:rPr lang="zh-CN" altLang="zh-CN" sz="2000" b="1" dirty="0">
                <a:solidFill>
                  <a:srgbClr val="1B4367"/>
                </a:solidFill>
                <a:cs typeface="+mn-ea"/>
              </a:rPr>
              <a:t>取配置文件，获取新闻爬取的起始和结束日期，然后调用 get_news_pool 函数获取指定日期范围内的新闻列表，并调用 crawl_news 函数提取和保存这些新闻。最后，打印完成消息</a:t>
            </a:r>
            <a:endParaRPr lang="zh-CN" altLang="en-US" sz="2000" b="1" dirty="0">
              <a:solidFill>
                <a:srgbClr val="1B4367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796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网络爬虫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" y="4441670"/>
            <a:ext cx="701829" cy="70182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15A779E-888E-A43B-A3D2-F551B1EE4C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91" y="1489106"/>
            <a:ext cx="5766215" cy="15095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16FFFF-BE2A-9B36-43F5-4453293F1FBE}"/>
              </a:ext>
            </a:extLst>
          </p:cNvPr>
          <p:cNvSpPr txBox="1"/>
          <p:nvPr/>
        </p:nvSpPr>
        <p:spPr>
          <a:xfrm>
            <a:off x="3217246" y="3551321"/>
            <a:ext cx="27095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1B4367"/>
                </a:solidFill>
                <a:cs typeface="+mn-ea"/>
              </a:rPr>
              <a:t>一共爬取</a:t>
            </a:r>
            <a:r>
              <a:rPr lang="en-US" altLang="zh-CN" sz="2000" b="1" dirty="0">
                <a:solidFill>
                  <a:srgbClr val="1B4367"/>
                </a:solidFill>
                <a:cs typeface="+mn-ea"/>
              </a:rPr>
              <a:t>2404</a:t>
            </a:r>
            <a:r>
              <a:rPr lang="zh-CN" altLang="en-US" sz="2000" b="1" dirty="0">
                <a:solidFill>
                  <a:srgbClr val="1B4367"/>
                </a:solidFill>
                <a:cs typeface="+mn-ea"/>
              </a:rPr>
              <a:t>条新闻</a:t>
            </a:r>
          </a:p>
        </p:txBody>
      </p:sp>
    </p:spTree>
    <p:extLst>
      <p:ext uri="{BB962C8B-B14F-4D97-AF65-F5344CB8AC3E}">
        <p14:creationId xmlns:p14="http://schemas.microsoft.com/office/powerpoint/2010/main" val="400186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数据清洗</a:t>
            </a: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  <p:extLst>
      <p:ext uri="{BB962C8B-B14F-4D97-AF65-F5344CB8AC3E}">
        <p14:creationId xmlns:p14="http://schemas.microsoft.com/office/powerpoint/2010/main" val="194148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9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网络爬虫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" y="4441670"/>
            <a:ext cx="701829" cy="7018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67ADD3E-21D1-116F-854F-98C9BA9E606F}"/>
              </a:ext>
            </a:extLst>
          </p:cNvPr>
          <p:cNvSpPr txBox="1"/>
          <p:nvPr/>
        </p:nvSpPr>
        <p:spPr>
          <a:xfrm>
            <a:off x="840517" y="3952414"/>
            <a:ext cx="74629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1B4367"/>
                </a:solidFill>
                <a:cs typeface="+mn-ea"/>
              </a:rPr>
              <a:t>遍历指定目录中的</a:t>
            </a:r>
            <a:r>
              <a:rPr lang="en-US" altLang="zh-CN" sz="2000" b="1" dirty="0">
                <a:solidFill>
                  <a:srgbClr val="1B4367"/>
                </a:solidFill>
                <a:cs typeface="+mn-ea"/>
              </a:rPr>
              <a:t>XML</a:t>
            </a:r>
            <a:r>
              <a:rPr lang="zh-CN" altLang="en-US" sz="2000" b="1" dirty="0">
                <a:solidFill>
                  <a:srgbClr val="1B4367"/>
                </a:solidFill>
                <a:cs typeface="+mn-ea"/>
              </a:rPr>
              <a:t>文件，删除不符合条件的文件，并修改符合条件的文件的</a:t>
            </a:r>
            <a:r>
              <a:rPr lang="en-US" altLang="zh-CN" sz="2000" b="1" dirty="0">
                <a:solidFill>
                  <a:srgbClr val="1B4367"/>
                </a:solidFill>
                <a:cs typeface="+mn-ea"/>
              </a:rPr>
              <a:t>ID</a:t>
            </a:r>
            <a:r>
              <a:rPr lang="zh-CN" altLang="en-US" sz="2000" b="1" dirty="0">
                <a:solidFill>
                  <a:srgbClr val="1B4367"/>
                </a:solidFill>
                <a:cs typeface="+mn-ea"/>
              </a:rPr>
              <a:t>，然后将修改后的文件保存到新的文件中。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A2A7CD-00AA-DF5F-A6FF-1B0C1ED3C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121" y="824982"/>
            <a:ext cx="3422877" cy="276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3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倒排索引表</a:t>
            </a: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  <p:extLst>
      <p:ext uri="{BB962C8B-B14F-4D97-AF65-F5344CB8AC3E}">
        <p14:creationId xmlns:p14="http://schemas.microsoft.com/office/powerpoint/2010/main" val="133993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9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210"/>
          <p:cNvSpPr/>
          <p:nvPr/>
        </p:nvSpPr>
        <p:spPr>
          <a:xfrm>
            <a:off x="5133553" y="1395420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33552" y="1680611"/>
            <a:ext cx="341759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在此输入相关文字，在此输入相关文字，在此输入相关文字在此输入相关文字，在此输入相关文字，在此输入相关文字， 在此输入相关文字，在此输入相关文字，在此输入相关文字在此输入相关文字，在此输入相关文字，在此输入相关文字， 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800" b="1" dirty="0">
                <a:solidFill>
                  <a:srgbClr val="1B4367"/>
                </a:solidFill>
                <a:cs typeface="+mn-ea"/>
                <a:sym typeface="+mn-lt"/>
              </a:rPr>
              <a:t>倒排索引表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" y="4441670"/>
            <a:ext cx="701829" cy="7018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4F1A6C-F8FE-230D-9CF8-D2C2B667A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44" y="962246"/>
            <a:ext cx="7701312" cy="2924267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5B370EF6-39F8-50A3-65BF-BABB359F7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511" y="4155204"/>
            <a:ext cx="501783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b="1" dirty="0">
                <a:solidFill>
                  <a:srgbClr val="1B4367"/>
                </a:solidFill>
                <a:latin typeface="+mn-lt"/>
                <a:cs typeface="+mn-ea"/>
              </a:rPr>
              <a:t>Doc 类用于表示一个文档，并提供了一种方便的方式（通过 __repr__ 和 __str__ 方法）来输出文档的信息。 </a:t>
            </a:r>
          </a:p>
        </p:txBody>
      </p:sp>
    </p:spTree>
    <p:extLst>
      <p:ext uri="{BB962C8B-B14F-4D97-AF65-F5344CB8AC3E}">
        <p14:creationId xmlns:p14="http://schemas.microsoft.com/office/powerpoint/2010/main" val="182832171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210"/>
          <p:cNvSpPr/>
          <p:nvPr/>
        </p:nvSpPr>
        <p:spPr>
          <a:xfrm>
            <a:off x="5133553" y="1395420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33552" y="1680611"/>
            <a:ext cx="341759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在此输入相关文字，在此输入相关文字，在此输入相关文字在此输入相关文字，在此输入相关文字，在此输入相关文字， 在此输入相关文字，在此输入相关文字，在此输入相关文字在此输入相关文字，在此输入相关文字，在此输入相关文字， 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00166"/>
            <a:ext cx="226171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800" b="1" dirty="0">
                <a:solidFill>
                  <a:srgbClr val="1B4367"/>
                </a:solidFill>
                <a:cs typeface="+mn-ea"/>
                <a:sym typeface="+mn-lt"/>
              </a:rPr>
              <a:t>倒排索引表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" y="4441670"/>
            <a:ext cx="701829" cy="7018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71532D-74C7-D2D1-A400-757C78484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16" y="1166856"/>
            <a:ext cx="4198984" cy="22747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2D0BD7-B256-AABB-7453-CD6284F4B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3237" y="827690"/>
            <a:ext cx="3417595" cy="26713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C22B51F-4E8A-6258-C431-B847A75ED201}"/>
              </a:ext>
            </a:extLst>
          </p:cNvPr>
          <p:cNvSpPr txBox="1"/>
          <p:nvPr/>
        </p:nvSpPr>
        <p:spPr>
          <a:xfrm>
            <a:off x="1014607" y="3711388"/>
            <a:ext cx="3630706" cy="118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err="1">
                <a:solidFill>
                  <a:srgbClr val="1B4367"/>
                </a:solidFill>
                <a:cs typeface="+mn-ea"/>
              </a:rPr>
              <a:t>write_postings_to_db</a:t>
            </a:r>
            <a:r>
              <a:rPr lang="en-US" altLang="zh-CN" b="1" dirty="0">
                <a:solidFill>
                  <a:srgbClr val="1B4367"/>
                </a:solidFill>
                <a:cs typeface="+mn-ea"/>
              </a:rPr>
              <a:t>(self, </a:t>
            </a:r>
            <a:r>
              <a:rPr lang="en-US" altLang="zh-CN" b="1" dirty="0" err="1">
                <a:solidFill>
                  <a:srgbClr val="1B4367"/>
                </a:solidFill>
                <a:cs typeface="+mn-ea"/>
              </a:rPr>
              <a:t>db_path</a:t>
            </a:r>
            <a:r>
              <a:rPr lang="en-US" altLang="zh-CN" b="1" dirty="0">
                <a:solidFill>
                  <a:srgbClr val="1B4367"/>
                </a:solidFill>
                <a:cs typeface="+mn-ea"/>
              </a:rPr>
              <a:t>)</a:t>
            </a:r>
            <a:r>
              <a:rPr lang="zh-CN" altLang="en-US" b="1" dirty="0">
                <a:solidFill>
                  <a:srgbClr val="1B4367"/>
                </a:solidFill>
                <a:cs typeface="+mn-ea"/>
              </a:rPr>
              <a:t>这个方法用于将倒排索引写入数据库。它首先创建一个</a:t>
            </a:r>
            <a:r>
              <a:rPr lang="en-US" altLang="zh-CN" b="1" dirty="0">
                <a:solidFill>
                  <a:srgbClr val="1B4367"/>
                </a:solidFill>
                <a:cs typeface="+mn-ea"/>
              </a:rPr>
              <a:t>SQLite</a:t>
            </a:r>
            <a:r>
              <a:rPr lang="zh-CN" altLang="en-US" b="1" dirty="0">
                <a:solidFill>
                  <a:srgbClr val="1B4367"/>
                </a:solidFill>
                <a:cs typeface="+mn-ea"/>
              </a:rPr>
              <a:t>数据库连接，然后创建一个表来存储倒排索引的数据，最后将数据插入到表中。</a:t>
            </a:r>
          </a:p>
        </p:txBody>
      </p:sp>
    </p:spTree>
    <p:extLst>
      <p:ext uri="{BB962C8B-B14F-4D97-AF65-F5344CB8AC3E}">
        <p14:creationId xmlns:p14="http://schemas.microsoft.com/office/powerpoint/2010/main" val="122833621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210"/>
          <p:cNvSpPr/>
          <p:nvPr/>
        </p:nvSpPr>
        <p:spPr>
          <a:xfrm>
            <a:off x="5133553" y="1395420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33552" y="1680611"/>
            <a:ext cx="341759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在此输入相关文字，在此输入相关文字，在此输入相关文字在此输入相关文字，在此输入相关文字，在此输入相关文字， 在此输入相关文字，在此输入相关文字，在此输入相关文字在此输入相关文字，在此输入相关文字，在此输入相关文字， 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272042"/>
            <a:ext cx="226171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800" b="1" dirty="0">
                <a:solidFill>
                  <a:srgbClr val="1B4367"/>
                </a:solidFill>
                <a:cs typeface="+mn-ea"/>
                <a:sym typeface="+mn-lt"/>
              </a:rPr>
              <a:t>倒排索引表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" y="4441670"/>
            <a:ext cx="701829" cy="7018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E384E6C-C457-7A0A-CA7F-AEA939860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25" y="1260319"/>
            <a:ext cx="3752375" cy="23671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44535B-953A-2EB2-7159-BBEA03BAC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37" y="1721880"/>
            <a:ext cx="3752375" cy="785996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6DF37AEA-F23A-7535-A50F-75705C889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36" y="3756498"/>
            <a:ext cx="375237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zh-CN" altLang="zh-CN" b="1" dirty="0">
                <a:solidFill>
                  <a:srgbClr val="1B4367"/>
                </a:solidFill>
                <a:latin typeface="+mn-lt"/>
                <a:cs typeface="+mn-ea"/>
              </a:rPr>
              <a:t>定义了一个用于构建文档倒排索引的类，并提供了构建索引的方法。当脚本运行时，它会创建一个 IndexModule 类的实例，并调用 construct_postings_lists 方法来构建倒排索引。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75D9E56-72F5-6872-0B56-44AC5858E30A}"/>
              </a:ext>
            </a:extLst>
          </p:cNvPr>
          <p:cNvSpPr txBox="1"/>
          <p:nvPr/>
        </p:nvSpPr>
        <p:spPr>
          <a:xfrm>
            <a:off x="1014607" y="3856894"/>
            <a:ext cx="344580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F5866"/>
                </a:solidFill>
                <a:effectLst/>
                <a:highlight>
                  <a:srgbClr val="F6F7F9"/>
                </a:highlight>
                <a:latin typeface="PingFangSC-Regular"/>
              </a:rPr>
              <a:t>`</a:t>
            </a:r>
            <a:r>
              <a:rPr lang="en-US" altLang="zh-CN" b="1" dirty="0" err="1">
                <a:solidFill>
                  <a:srgbClr val="1B4367"/>
                </a:solidFill>
                <a:cs typeface="+mn-ea"/>
              </a:rPr>
              <a:t>construct_postings_lists</a:t>
            </a:r>
            <a:r>
              <a:rPr lang="en-US" altLang="zh-CN" b="1" dirty="0">
                <a:solidFill>
                  <a:srgbClr val="1B4367"/>
                </a:solidFill>
                <a:cs typeface="+mn-ea"/>
              </a:rPr>
              <a:t>(self)`</a:t>
            </a:r>
            <a:r>
              <a:rPr lang="zh-CN" altLang="en-US" b="1" dirty="0">
                <a:solidFill>
                  <a:srgbClr val="1B4367"/>
                </a:solidFill>
                <a:cs typeface="+mn-ea"/>
              </a:rPr>
              <a:t>：这个方法用于构建倒排索引。它遍历指定目录中的所有文档，提取文档的标题和正文内容，进行分词，去除停用词，并构建倒排索引。</a:t>
            </a:r>
          </a:p>
        </p:txBody>
      </p:sp>
    </p:spTree>
    <p:extLst>
      <p:ext uri="{BB962C8B-B14F-4D97-AF65-F5344CB8AC3E}">
        <p14:creationId xmlns:p14="http://schemas.microsoft.com/office/powerpoint/2010/main" val="77914489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645032" y="1377153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网络爬虫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135755" y="1357339"/>
            <a:ext cx="478533" cy="393570"/>
            <a:chOff x="5640108" y="966369"/>
            <a:chExt cx="476097" cy="391567"/>
          </a:xfrm>
        </p:grpSpPr>
        <p:sp>
          <p:nvSpPr>
            <p:cNvPr id="25" name="椭圆 2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866491" y="2012712"/>
            <a:ext cx="214729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400" b="1" spc="-225" dirty="0">
                <a:solidFill>
                  <a:srgbClr val="1B4367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66491" y="2643910"/>
            <a:ext cx="2113154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CONTENTS</a:t>
            </a:r>
          </a:p>
        </p:txBody>
      </p:sp>
      <p:sp>
        <p:nvSpPr>
          <p:cNvPr id="79" name="文本框 10"/>
          <p:cNvSpPr txBox="1"/>
          <p:nvPr/>
        </p:nvSpPr>
        <p:spPr>
          <a:xfrm>
            <a:off x="5645032" y="2094697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数据清洗</a:t>
            </a:r>
          </a:p>
        </p:txBody>
      </p:sp>
      <p:grpSp>
        <p:nvGrpSpPr>
          <p:cNvPr id="80" name="组合 79"/>
          <p:cNvGrpSpPr/>
          <p:nvPr/>
        </p:nvGrpSpPr>
        <p:grpSpPr>
          <a:xfrm>
            <a:off x="5135755" y="2074883"/>
            <a:ext cx="478533" cy="393570"/>
            <a:chOff x="5640108" y="966369"/>
            <a:chExt cx="476097" cy="391567"/>
          </a:xfrm>
        </p:grpSpPr>
        <p:sp>
          <p:nvSpPr>
            <p:cNvPr id="81" name="椭圆 80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sp>
        <p:nvSpPr>
          <p:cNvPr id="83" name="文本框 10"/>
          <p:cNvSpPr txBox="1"/>
          <p:nvPr/>
        </p:nvSpPr>
        <p:spPr>
          <a:xfrm>
            <a:off x="5645032" y="2812241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倒排索引表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5135755" y="2792427"/>
            <a:ext cx="478533" cy="393570"/>
            <a:chOff x="5640108" y="966369"/>
            <a:chExt cx="476097" cy="391567"/>
          </a:xfrm>
        </p:grpSpPr>
        <p:sp>
          <p:nvSpPr>
            <p:cNvPr id="85" name="椭圆 8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sp>
        <p:nvSpPr>
          <p:cNvPr id="87" name="文本框 10"/>
          <p:cNvSpPr txBox="1"/>
          <p:nvPr/>
        </p:nvSpPr>
        <p:spPr>
          <a:xfrm>
            <a:off x="5645032" y="3529785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信息查询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5135755" y="3509971"/>
            <a:ext cx="478533" cy="393570"/>
            <a:chOff x="5640108" y="966369"/>
            <a:chExt cx="476097" cy="391567"/>
          </a:xfrm>
        </p:grpSpPr>
        <p:sp>
          <p:nvSpPr>
            <p:cNvPr id="89" name="椭圆 8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0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</a:p>
          </p:txBody>
        </p:sp>
      </p:grpSp>
      <p:sp>
        <p:nvSpPr>
          <p:cNvPr id="4" name="燕尾形 3"/>
          <p:cNvSpPr/>
          <p:nvPr/>
        </p:nvSpPr>
        <p:spPr>
          <a:xfrm>
            <a:off x="4284324" y="2183489"/>
            <a:ext cx="256853" cy="448435"/>
          </a:xfrm>
          <a:prstGeom prst="chevron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3" grpId="0"/>
      <p:bldP spid="3" grpId="0"/>
      <p:bldP spid="79" grpId="0" animBg="1"/>
      <p:bldP spid="83" grpId="0" animBg="1"/>
      <p:bldP spid="87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信息查询</a:t>
            </a: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  <p:extLst>
      <p:ext uri="{BB962C8B-B14F-4D97-AF65-F5344CB8AC3E}">
        <p14:creationId xmlns:p14="http://schemas.microsoft.com/office/powerpoint/2010/main" val="340174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9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210"/>
          <p:cNvSpPr/>
          <p:nvPr/>
        </p:nvSpPr>
        <p:spPr>
          <a:xfrm>
            <a:off x="5133553" y="1395420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33552" y="1680611"/>
            <a:ext cx="341759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在此输入相关文字，在此输入相关文字，在此输入相关文字在此输入相关文字，在此输入相关文字，在此输入相关文字， 在此输入相关文字，在此输入相关文字，在此输入相关文字在此输入相关文字，在此输入相关文字，在此输入相关文字， 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信息索引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" y="4441670"/>
            <a:ext cx="701829" cy="7018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06412A1-CB53-1769-4FBA-1D7E1B5B1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145" y="1014557"/>
            <a:ext cx="3581710" cy="2819644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02976FE-E4BF-2EFE-ECED-8859BE4AD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175" y="4053979"/>
            <a:ext cx="7174915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CN" altLang="zh-CN" sz="2000" b="1" dirty="0">
                <a:solidFill>
                  <a:srgbClr val="1B4367"/>
                </a:solidFill>
                <a:cs typeface="+mn-ea"/>
              </a:rPr>
              <a:t>定义 RecommendationModule 类，该类包含一些属性和方法，用于构建和运行推荐系统。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439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5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210"/>
          <p:cNvSpPr/>
          <p:nvPr/>
        </p:nvSpPr>
        <p:spPr>
          <a:xfrm>
            <a:off x="5133553" y="1395420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33552" y="1680611"/>
            <a:ext cx="341759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在此输入相关文字，在此输入相关文字，在此输入相关文字在此输入相关文字，在此输入相关文字，在此输入相关文字， 在此输入相关文字，在此输入相关文字，在此输入相关文字在此输入相关文字，在此输入相关文字，在此输入相关文字， 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信息索引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" y="4441670"/>
            <a:ext cx="701829" cy="7018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6225A1-19E9-4E14-53F7-53D54C24A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267" y="1021394"/>
            <a:ext cx="5068390" cy="2559453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73F2C7D6-2D94-F1FE-F5BB-55D4234F4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5509" y="3954873"/>
            <a:ext cx="65129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b="1" dirty="0">
                <a:solidFill>
                  <a:srgbClr val="1B4367"/>
                </a:solidFill>
                <a:latin typeface="+mn-lt"/>
                <a:cs typeface="+mn-ea"/>
              </a:rPr>
              <a:t>创建 RecommendationModule 类的实例时，从配置文件中读取必要的属性，并初始化类的其他属性，如 stop_words。这样，个 RecommendationModule 类的实例在创建时都会有自己的配置和停用词集合。 </a:t>
            </a:r>
          </a:p>
        </p:txBody>
      </p:sp>
    </p:spTree>
    <p:extLst>
      <p:ext uri="{BB962C8B-B14F-4D97-AF65-F5344CB8AC3E}">
        <p14:creationId xmlns:p14="http://schemas.microsoft.com/office/powerpoint/2010/main" val="16450345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5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210"/>
          <p:cNvSpPr/>
          <p:nvPr/>
        </p:nvSpPr>
        <p:spPr>
          <a:xfrm>
            <a:off x="5133553" y="1395420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33552" y="1680611"/>
            <a:ext cx="341759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在此输入相关文字，在此输入相关文字，在此输入相关文字在此输入相关文字，在此输入相关文字，在此输入相关文字， 在此输入相关文字，在此输入相关文字，在此输入相关文字在此输入相关文字，在此输入相关文字，在此输入相关文字， 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信息索引</a:t>
            </a:r>
          </a:p>
        </p:txBody>
      </p:sp>
      <p:sp>
        <p:nvSpPr>
          <p:cNvPr id="106" name="TextBox 1210"/>
          <p:cNvSpPr/>
          <p:nvPr/>
        </p:nvSpPr>
        <p:spPr>
          <a:xfrm>
            <a:off x="1528172" y="3726089"/>
            <a:ext cx="5514730" cy="715581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1B4367"/>
                </a:solidFill>
                <a:cs typeface="+mn-ea"/>
              </a:rPr>
              <a:t>打开与指定数据库的连接，创建一个名为 </a:t>
            </a:r>
            <a:r>
              <a:rPr lang="en-US" altLang="zh-CN" b="1" dirty="0">
                <a:solidFill>
                  <a:srgbClr val="1B4367"/>
                </a:solidFill>
                <a:cs typeface="+mn-ea"/>
              </a:rPr>
              <a:t>`</a:t>
            </a:r>
            <a:r>
              <a:rPr lang="en-US" altLang="zh-CN" b="1" dirty="0" err="1">
                <a:solidFill>
                  <a:srgbClr val="1B4367"/>
                </a:solidFill>
                <a:cs typeface="+mn-ea"/>
              </a:rPr>
              <a:t>knearest</a:t>
            </a:r>
            <a:r>
              <a:rPr lang="en-US" altLang="zh-CN" b="1" dirty="0">
                <a:solidFill>
                  <a:srgbClr val="1B4367"/>
                </a:solidFill>
                <a:cs typeface="+mn-ea"/>
              </a:rPr>
              <a:t>` </a:t>
            </a:r>
            <a:r>
              <a:rPr lang="zh-CN" altLang="en-US" b="1" dirty="0">
                <a:solidFill>
                  <a:srgbClr val="1B4367"/>
                </a:solidFill>
                <a:cs typeface="+mn-ea"/>
              </a:rPr>
              <a:t>的新表，然后遍历 </a:t>
            </a:r>
            <a:r>
              <a:rPr lang="en-US" altLang="zh-CN" b="1" dirty="0">
                <a:solidFill>
                  <a:srgbClr val="1B4367"/>
                </a:solidFill>
                <a:cs typeface="+mn-ea"/>
              </a:rPr>
              <a:t>`</a:t>
            </a:r>
            <a:r>
              <a:rPr lang="en-US" altLang="zh-CN" b="1" dirty="0" err="1">
                <a:solidFill>
                  <a:srgbClr val="1B4367"/>
                </a:solidFill>
                <a:cs typeface="+mn-ea"/>
              </a:rPr>
              <a:t>k_nearest</a:t>
            </a:r>
            <a:r>
              <a:rPr lang="en-US" altLang="zh-CN" b="1" dirty="0">
                <a:solidFill>
                  <a:srgbClr val="1B4367"/>
                </a:solidFill>
                <a:cs typeface="+mn-ea"/>
              </a:rPr>
              <a:t>` </a:t>
            </a:r>
            <a:r>
              <a:rPr lang="zh-CN" altLang="en-US" b="1" dirty="0">
                <a:solidFill>
                  <a:srgbClr val="1B4367"/>
                </a:solidFill>
                <a:cs typeface="+mn-ea"/>
              </a:rPr>
              <a:t>矩阵，将矩阵中的数据插入到新表中，最后提交事务并关闭连接。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" y="4441670"/>
            <a:ext cx="701829" cy="7018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27CE08-F007-E4D4-425C-B958B84AA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172" y="1110541"/>
            <a:ext cx="6087656" cy="230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8145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5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50"/>
                            </p:stCondLst>
                            <p:childTnLst>
                              <p:par>
                                <p:cTn id="2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  <p:bldP spid="16" grpId="0"/>
      <p:bldP spid="10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210"/>
          <p:cNvSpPr/>
          <p:nvPr/>
        </p:nvSpPr>
        <p:spPr>
          <a:xfrm>
            <a:off x="5133553" y="1395420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33552" y="1680611"/>
            <a:ext cx="341759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在此输入相关文字，在此输入相关文字，在此输入相关文字在此输入相关文字，在此输入相关文字，在此输入相关文字， 在此输入相关文字，在此输入相关文字，在此输入相关文字在此输入相关文字，在此输入相关文字，在此输入相关文字， 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信息索引</a:t>
            </a:r>
          </a:p>
        </p:txBody>
      </p:sp>
      <p:sp>
        <p:nvSpPr>
          <p:cNvPr id="106" name="TextBox 1210"/>
          <p:cNvSpPr/>
          <p:nvPr/>
        </p:nvSpPr>
        <p:spPr>
          <a:xfrm>
            <a:off x="1692952" y="3904215"/>
            <a:ext cx="5758096" cy="715581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1B4367"/>
                </a:solidFill>
                <a:cs typeface="+mn-ea"/>
              </a:rPr>
              <a:t>建文档</a:t>
            </a:r>
            <a:r>
              <a:rPr lang="en-US" altLang="zh-CN" b="1" dirty="0">
                <a:solidFill>
                  <a:srgbClr val="1B4367"/>
                </a:solidFill>
                <a:cs typeface="+mn-ea"/>
              </a:rPr>
              <a:t>-</a:t>
            </a:r>
            <a:r>
              <a:rPr lang="zh-CN" altLang="en-US" b="1" dirty="0">
                <a:solidFill>
                  <a:srgbClr val="1B4367"/>
                </a:solidFill>
                <a:cs typeface="+mn-ea"/>
              </a:rPr>
              <a:t>词条矩阵（</a:t>
            </a:r>
            <a:r>
              <a:rPr lang="en-US" altLang="zh-CN" b="1" dirty="0">
                <a:solidFill>
                  <a:srgbClr val="1B4367"/>
                </a:solidFill>
                <a:cs typeface="+mn-ea"/>
              </a:rPr>
              <a:t>Document-Term Matrix</a:t>
            </a:r>
            <a:r>
              <a:rPr lang="zh-CN" altLang="en-US" b="1" dirty="0">
                <a:solidFill>
                  <a:srgbClr val="1B4367"/>
                </a:solidFill>
                <a:cs typeface="+mn-ea"/>
              </a:rPr>
              <a:t>）。它使用 </a:t>
            </a:r>
            <a:r>
              <a:rPr lang="en-US" altLang="zh-CN" b="1" dirty="0">
                <a:solidFill>
                  <a:srgbClr val="1B4367"/>
                </a:solidFill>
                <a:cs typeface="+mn-ea"/>
              </a:rPr>
              <a:t>`</a:t>
            </a:r>
            <a:r>
              <a:rPr lang="en-US" altLang="zh-CN" b="1" dirty="0" err="1">
                <a:solidFill>
                  <a:srgbClr val="1B4367"/>
                </a:solidFill>
                <a:cs typeface="+mn-ea"/>
              </a:rPr>
              <a:t>jieba</a:t>
            </a:r>
            <a:r>
              <a:rPr lang="en-US" altLang="zh-CN" b="1" dirty="0">
                <a:solidFill>
                  <a:srgbClr val="1B4367"/>
                </a:solidFill>
                <a:cs typeface="+mn-ea"/>
              </a:rPr>
              <a:t>` </a:t>
            </a:r>
            <a:r>
              <a:rPr lang="zh-CN" altLang="en-US" b="1" dirty="0">
                <a:solidFill>
                  <a:srgbClr val="1B4367"/>
                </a:solidFill>
                <a:cs typeface="+mn-ea"/>
              </a:rPr>
              <a:t>分词和 </a:t>
            </a:r>
            <a:r>
              <a:rPr lang="en-US" altLang="zh-CN" b="1" dirty="0">
                <a:solidFill>
                  <a:srgbClr val="1B4367"/>
                </a:solidFill>
                <a:cs typeface="+mn-ea"/>
              </a:rPr>
              <a:t>`</a:t>
            </a:r>
            <a:r>
              <a:rPr lang="en-US" altLang="zh-CN" b="1" dirty="0" err="1">
                <a:solidFill>
                  <a:srgbClr val="1B4367"/>
                </a:solidFill>
                <a:cs typeface="+mn-ea"/>
              </a:rPr>
              <a:t>jieba.analyse</a:t>
            </a:r>
            <a:r>
              <a:rPr lang="en-US" altLang="zh-CN" b="1" dirty="0">
                <a:solidFill>
                  <a:srgbClr val="1B4367"/>
                </a:solidFill>
                <a:cs typeface="+mn-ea"/>
              </a:rPr>
              <a:t>` </a:t>
            </a:r>
            <a:r>
              <a:rPr lang="zh-CN" altLang="en-US" b="1" dirty="0">
                <a:solidFill>
                  <a:srgbClr val="1B4367"/>
                </a:solidFill>
                <a:cs typeface="+mn-ea"/>
              </a:rPr>
              <a:t>提取关键词，然后构建一个包含文档</a:t>
            </a:r>
            <a:r>
              <a:rPr lang="en-US" altLang="zh-CN" b="1" dirty="0">
                <a:solidFill>
                  <a:srgbClr val="1B4367"/>
                </a:solidFill>
                <a:cs typeface="+mn-ea"/>
              </a:rPr>
              <a:t>ID</a:t>
            </a:r>
            <a:r>
              <a:rPr lang="zh-CN" altLang="en-US" b="1" dirty="0">
                <a:solidFill>
                  <a:srgbClr val="1B4367"/>
                </a:solidFill>
                <a:cs typeface="+mn-ea"/>
              </a:rPr>
              <a:t>和关键词及其</a:t>
            </a:r>
            <a:r>
              <a:rPr lang="en-US" altLang="zh-CN" b="1" dirty="0">
                <a:solidFill>
                  <a:srgbClr val="1B4367"/>
                </a:solidFill>
                <a:cs typeface="+mn-ea"/>
              </a:rPr>
              <a:t>TF-IDF</a:t>
            </a:r>
            <a:r>
              <a:rPr lang="zh-CN" altLang="en-US" b="1" dirty="0">
                <a:solidFill>
                  <a:srgbClr val="1B4367"/>
                </a:solidFill>
                <a:cs typeface="+mn-ea"/>
              </a:rPr>
              <a:t>值的矩阵。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" y="4441670"/>
            <a:ext cx="701829" cy="7018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32F961-3D23-2597-3244-32D00A213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78" y="1035400"/>
            <a:ext cx="3745555" cy="25376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BD5D85-54EE-488D-A314-67AD2783B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724" y="1239285"/>
            <a:ext cx="3827806" cy="178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5932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5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50"/>
                            </p:stCondLst>
                            <p:childTnLst>
                              <p:par>
                                <p:cTn id="2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  <p:bldP spid="16" grpId="0"/>
      <p:bldP spid="10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210"/>
          <p:cNvSpPr/>
          <p:nvPr/>
        </p:nvSpPr>
        <p:spPr>
          <a:xfrm>
            <a:off x="5133553" y="1395420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33552" y="1680611"/>
            <a:ext cx="341759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在此输入相关文字，在此输入相关文字，在此输入相关文字在此输入相关文字，在此输入相关文字，在此输入相关文字， 在此输入相关文字，在此输入相关文字，在此输入相关文字在此输入相关文字，在此输入相关文字，在此输入相关文字， 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信息索引</a:t>
            </a:r>
          </a:p>
        </p:txBody>
      </p:sp>
      <p:sp>
        <p:nvSpPr>
          <p:cNvPr id="106" name="TextBox 1210"/>
          <p:cNvSpPr/>
          <p:nvPr/>
        </p:nvSpPr>
        <p:spPr>
          <a:xfrm>
            <a:off x="1682638" y="3941533"/>
            <a:ext cx="5778721" cy="500137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1B4367"/>
                </a:solidFill>
                <a:cs typeface="+mn-ea"/>
              </a:rPr>
              <a:t>计算文档之间的余弦相似度，并构建一个 </a:t>
            </a:r>
            <a:r>
              <a:rPr lang="en-US" altLang="zh-CN" b="1" dirty="0">
                <a:solidFill>
                  <a:srgbClr val="1B4367"/>
                </a:solidFill>
                <a:cs typeface="+mn-ea"/>
              </a:rPr>
              <a:t>`k` </a:t>
            </a:r>
            <a:r>
              <a:rPr lang="zh-CN" altLang="en-US" b="1" dirty="0">
                <a:solidFill>
                  <a:srgbClr val="1B4367"/>
                </a:solidFill>
                <a:cs typeface="+mn-ea"/>
              </a:rPr>
              <a:t>近邻矩阵，其中每个文档的 </a:t>
            </a:r>
            <a:r>
              <a:rPr lang="en-US" altLang="zh-CN" b="1" dirty="0">
                <a:solidFill>
                  <a:srgbClr val="1B4367"/>
                </a:solidFill>
                <a:cs typeface="+mn-ea"/>
              </a:rPr>
              <a:t>`k` </a:t>
            </a:r>
            <a:r>
              <a:rPr lang="zh-CN" altLang="en-US" b="1" dirty="0">
                <a:solidFill>
                  <a:srgbClr val="1B4367"/>
                </a:solidFill>
                <a:cs typeface="+mn-ea"/>
              </a:rPr>
              <a:t>近邻文档列表存储在 </a:t>
            </a:r>
            <a:r>
              <a:rPr lang="en-US" altLang="zh-CN" b="1" dirty="0">
                <a:solidFill>
                  <a:srgbClr val="1B4367"/>
                </a:solidFill>
                <a:cs typeface="+mn-ea"/>
              </a:rPr>
              <a:t>`</a:t>
            </a:r>
            <a:r>
              <a:rPr lang="en-US" altLang="zh-CN" b="1" dirty="0" err="1">
                <a:solidFill>
                  <a:srgbClr val="1B4367"/>
                </a:solidFill>
                <a:cs typeface="+mn-ea"/>
              </a:rPr>
              <a:t>self.k_nearest</a:t>
            </a:r>
            <a:r>
              <a:rPr lang="en-US" altLang="zh-CN" b="1" dirty="0">
                <a:solidFill>
                  <a:srgbClr val="1B4367"/>
                </a:solidFill>
                <a:cs typeface="+mn-ea"/>
              </a:rPr>
              <a:t>` </a:t>
            </a:r>
            <a:r>
              <a:rPr lang="zh-CN" altLang="en-US" b="1" dirty="0">
                <a:solidFill>
                  <a:srgbClr val="1B4367"/>
                </a:solidFill>
                <a:cs typeface="+mn-ea"/>
              </a:rPr>
              <a:t>属性中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" y="4441670"/>
            <a:ext cx="701829" cy="7018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89AA1E-A709-254A-2BA1-DD4EEEBE0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153" y="1375717"/>
            <a:ext cx="6257689" cy="212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569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5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50"/>
                            </p:stCondLst>
                            <p:childTnLst>
                              <p:par>
                                <p:cTn id="2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  <p:bldP spid="16" grpId="0"/>
      <p:bldP spid="10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210"/>
          <p:cNvSpPr/>
          <p:nvPr/>
        </p:nvSpPr>
        <p:spPr>
          <a:xfrm>
            <a:off x="5133553" y="1395420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33552" y="1680611"/>
            <a:ext cx="341759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在此输入相关文字，在此输入相关文字，在此输入相关文字在此输入相关文字，在此输入相关文字，在此输入相关文字， 在此输入相关文字，在此输入相关文字，在此输入相关文字在此输入相关文字，在此输入相关文字，在此输入相关文字， 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信息索引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" y="4441670"/>
            <a:ext cx="701829" cy="7018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F8C78E-D5A3-4D4D-ADEC-FB5CB2EE1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649" y="726723"/>
            <a:ext cx="3616701" cy="28207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E8FF4AE-FD29-BD53-654D-5DE67BCD5426}"/>
              </a:ext>
            </a:extLst>
          </p:cNvPr>
          <p:cNvSpPr txBox="1"/>
          <p:nvPr/>
        </p:nvSpPr>
        <p:spPr>
          <a:xfrm>
            <a:off x="1917914" y="3846836"/>
            <a:ext cx="53081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1B4367"/>
                </a:solidFill>
                <a:cs typeface="+mn-ea"/>
              </a:rPr>
              <a:t>遍历文档目录中的每个文件，提取文档的标题和正文内容，分割成词，去除停用词，计算每个词的文档频率，并使用这些信息生成一个</a:t>
            </a:r>
            <a:r>
              <a:rPr lang="en-US" altLang="zh-CN" b="1" dirty="0">
                <a:solidFill>
                  <a:srgbClr val="1B4367"/>
                </a:solidFill>
                <a:cs typeface="+mn-ea"/>
              </a:rPr>
              <a:t>IDF</a:t>
            </a:r>
            <a:r>
              <a:rPr lang="zh-CN" altLang="en-US" b="1" dirty="0">
                <a:solidFill>
                  <a:srgbClr val="1B4367"/>
                </a:solidFill>
                <a:cs typeface="+mn-ea"/>
              </a:rPr>
              <a:t>文件。</a:t>
            </a:r>
          </a:p>
        </p:txBody>
      </p:sp>
    </p:spTree>
    <p:extLst>
      <p:ext uri="{BB962C8B-B14F-4D97-AF65-F5344CB8AC3E}">
        <p14:creationId xmlns:p14="http://schemas.microsoft.com/office/powerpoint/2010/main" val="3817709598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5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210"/>
          <p:cNvSpPr/>
          <p:nvPr/>
        </p:nvSpPr>
        <p:spPr>
          <a:xfrm>
            <a:off x="5133553" y="1395420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33552" y="1680611"/>
            <a:ext cx="341759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在此输入相关文字，在此输入相关文字，在此输入相关文字在此输入相关文字，在此输入相关文字，在此输入相关文字， 在此输入相关文字，在此输入相关文字，在此输入相关文字在此输入相关文字，在此输入相关文字，在此输入相关文字， 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信息索引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" y="4441670"/>
            <a:ext cx="701829" cy="70182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E8FF4AE-FD29-BD53-654D-5DE67BCD5426}"/>
              </a:ext>
            </a:extLst>
          </p:cNvPr>
          <p:cNvSpPr txBox="1"/>
          <p:nvPr/>
        </p:nvSpPr>
        <p:spPr>
          <a:xfrm>
            <a:off x="1862854" y="3451629"/>
            <a:ext cx="53081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1B4367"/>
                </a:solidFill>
                <a:cs typeface="+mn-ea"/>
              </a:rPr>
              <a:t>构建一个推荐系统，包括生成</a:t>
            </a:r>
            <a:r>
              <a:rPr lang="en-US" altLang="zh-CN" b="1" dirty="0">
                <a:solidFill>
                  <a:srgbClr val="1B4367"/>
                </a:solidFill>
                <a:cs typeface="+mn-ea"/>
              </a:rPr>
              <a:t>IDF</a:t>
            </a:r>
            <a:r>
              <a:rPr lang="zh-CN" altLang="en-US" b="1" dirty="0">
                <a:solidFill>
                  <a:srgbClr val="1B4367"/>
                </a:solidFill>
                <a:cs typeface="+mn-ea"/>
              </a:rPr>
              <a:t>文件、构建文档</a:t>
            </a:r>
            <a:r>
              <a:rPr lang="en-US" altLang="zh-CN" b="1" dirty="0">
                <a:solidFill>
                  <a:srgbClr val="1B4367"/>
                </a:solidFill>
                <a:cs typeface="+mn-ea"/>
              </a:rPr>
              <a:t>-</a:t>
            </a:r>
            <a:r>
              <a:rPr lang="zh-CN" altLang="en-US" b="1" dirty="0">
                <a:solidFill>
                  <a:srgbClr val="1B4367"/>
                </a:solidFill>
                <a:cs typeface="+mn-ea"/>
              </a:rPr>
              <a:t>词条矩阵、构建</a:t>
            </a:r>
            <a:r>
              <a:rPr lang="en-US" altLang="zh-CN" b="1" dirty="0">
                <a:solidFill>
                  <a:srgbClr val="1B4367"/>
                </a:solidFill>
                <a:cs typeface="+mn-ea"/>
              </a:rPr>
              <a:t>k</a:t>
            </a:r>
            <a:r>
              <a:rPr lang="zh-CN" altLang="en-US" b="1" dirty="0">
                <a:solidFill>
                  <a:srgbClr val="1B4367"/>
                </a:solidFill>
                <a:cs typeface="+mn-ea"/>
              </a:rPr>
              <a:t>近邻矩阵，并将结果写入数据库。这个推荐系统可以用于为用户提供与给定查询最相似的文档列表。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A404FB-02E9-C031-66D6-4647BCCC8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794" y="1434070"/>
            <a:ext cx="5418290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753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5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210"/>
          <p:cNvSpPr/>
          <p:nvPr/>
        </p:nvSpPr>
        <p:spPr>
          <a:xfrm>
            <a:off x="5133553" y="1395420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33552" y="1680611"/>
            <a:ext cx="341759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在此输入相关文字，在此输入相关文字，在此输入相关文字在此输入相关文字，在此输入相关文字，在此输入相关文字， 在此输入相关文字，在此输入相关文字，在此输入相关文字在此输入相关文字，在此输入相关文字，在此输入相关文字， 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信息索引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" y="4441670"/>
            <a:ext cx="701829" cy="7018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98FAFC5-B498-C442-E1A8-84CBC74C7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576" y="1616966"/>
            <a:ext cx="6462320" cy="115834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87B85006-8401-E5A6-3ACF-D3634C144BA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307781" y="3415949"/>
            <a:ext cx="4534568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 defTabSz="91440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zh-CN" altLang="zh-CN" b="1" dirty="0">
                <a:solidFill>
                  <a:srgbClr val="1B4367"/>
                </a:solidFill>
                <a:latin typeface="+mn-lt"/>
                <a:cs typeface="+mn-ea"/>
              </a:rPr>
              <a:t>RecommendationModule 类的实例，并调用其 find_k_nearest 方法来构建推荐系统。在构建过程中，它会打印开始和结束时间，以便于监控和记录构建过程。 </a:t>
            </a:r>
          </a:p>
        </p:txBody>
      </p:sp>
    </p:spTree>
    <p:extLst>
      <p:ext uri="{BB962C8B-B14F-4D97-AF65-F5344CB8AC3E}">
        <p14:creationId xmlns:p14="http://schemas.microsoft.com/office/powerpoint/2010/main" val="73674984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5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用户界面交互设计</a:t>
            </a: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i="1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zh-CN" altLang="en-US" sz="5400" i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  <p:extLst>
      <p:ext uri="{BB962C8B-B14F-4D97-AF65-F5344CB8AC3E}">
        <p14:creationId xmlns:p14="http://schemas.microsoft.com/office/powerpoint/2010/main" val="44897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网络爬虫</a:t>
            </a: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9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210"/>
          <p:cNvSpPr/>
          <p:nvPr/>
        </p:nvSpPr>
        <p:spPr>
          <a:xfrm>
            <a:off x="5133553" y="1395420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33552" y="1680611"/>
            <a:ext cx="341759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在此输入相关文字，在此输入相关文字，在此输入相关文字在此输入相关文字，在此输入相关文字，在此输入相关文字， 在此输入相关文字，在此输入相关文字，在此输入相关文字在此输入相关文字，在此输入相关文字，在此输入相关文字， 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用户界面交互设计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" y="4441670"/>
            <a:ext cx="701829" cy="7018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3284606-3F47-5FD5-7EFE-D17C89F2B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96" y="957359"/>
            <a:ext cx="3764786" cy="29340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488455-EE69-CDE0-78DC-F6BA517F7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317" y="813546"/>
            <a:ext cx="3316542" cy="308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8646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5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210"/>
          <p:cNvSpPr/>
          <p:nvPr/>
        </p:nvSpPr>
        <p:spPr>
          <a:xfrm>
            <a:off x="5133553" y="1395420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33552" y="1680611"/>
            <a:ext cx="341759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在此输入相关文字，在此输入相关文字，在此输入相关文字在此输入相关文字，在此输入相关文字，在此输入相关文字， 在此输入相关文字，在此输入相关文字，在此输入相关文字在此输入相关文字，在此输入相关文字，在此输入相关文字， 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1B4367"/>
                </a:solidFill>
                <a:cs typeface="+mn-ea"/>
                <a:sym typeface="+mn-lt"/>
              </a:rPr>
              <a:t>用户界面交互设计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" y="4441670"/>
            <a:ext cx="701829" cy="701829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4093D45-DC2D-4666-FA60-B2AD28AC9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317" y="1639312"/>
            <a:ext cx="7038887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from flask import Flask, render_template, request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ea typeface="-apple-system"/>
              </a:rPr>
              <a:t>：这行代码导入了 Flask 框架，以及 Flask 的两个核心函数：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Flask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ea typeface="-apple-system"/>
              </a:rPr>
              <a:t>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" panose="020B0604020202020204" pitchFamily="34" charset="0"/>
                <a:ea typeface="-apple-system"/>
              </a:rPr>
              <a:t>用于创建应用实例，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render_template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ea typeface="-apple-system"/>
              </a:rPr>
              <a:t>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" panose="020B0604020202020204" pitchFamily="34" charset="0"/>
                <a:ea typeface="-apple-system"/>
              </a:rPr>
              <a:t>用于渲染 HTML 模板，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request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ea typeface="-apple-system"/>
              </a:rPr>
              <a:t>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" panose="020B0604020202020204" pitchFamily="34" charset="0"/>
                <a:ea typeface="-apple-system"/>
              </a:rPr>
              <a:t>用于获取表单数据。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from search_engine import SearchEngine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ea typeface="-apple-system"/>
              </a:rPr>
              <a:t>：这行代码导入了自定义的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" panose="020B0604020202020204" pitchFamily="34" charset="0"/>
                <a:ea typeface="-apple-system"/>
              </a:rPr>
              <a:t>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SearchEngine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ea typeface="-apple-system"/>
              </a:rPr>
              <a:t>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" panose="020B0604020202020204" pitchFamily="34" charset="0"/>
                <a:ea typeface="-apple-system"/>
              </a:rPr>
              <a:t>类，该类实现了搜索引擎的核心功能。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69868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5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1"/>
          <p:cNvSpPr txBox="1"/>
          <p:nvPr/>
        </p:nvSpPr>
        <p:spPr>
          <a:xfrm>
            <a:off x="2486119" y="2729768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主程序</a:t>
            </a:r>
          </a:p>
        </p:txBody>
      </p:sp>
      <p:sp>
        <p:nvSpPr>
          <p:cNvPr id="103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/>
      <p:bldP spid="10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210"/>
          <p:cNvSpPr/>
          <p:nvPr/>
        </p:nvSpPr>
        <p:spPr>
          <a:xfrm>
            <a:off x="5133553" y="1395420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33552" y="1680611"/>
            <a:ext cx="341759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在此输入相关文字，在此输入相关文字，在此输入相关文字在此输入相关文字，在此输入相关文字，在此输入相关文字， 在此输入相关文字，在此输入相关文字，在此输入相关文字在此输入相关文字，在此输入相关文字，在此输入相关文字， 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主程序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" y="4441670"/>
            <a:ext cx="701829" cy="7018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5AFA8F-9960-BC69-77C4-E95EDA36A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785" y="849865"/>
            <a:ext cx="5260363" cy="29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0516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210"/>
          <p:cNvSpPr/>
          <p:nvPr/>
        </p:nvSpPr>
        <p:spPr>
          <a:xfrm>
            <a:off x="5133553" y="1395420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33552" y="1680611"/>
            <a:ext cx="341759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在此输入相关文字，在此输入相关文字，在此输入相关文字在此输入相关文字，在此输入相关文字，在此输入相关文字， 在此输入相关文字，在此输入相关文字，在此输入相关文字在此输入相关文字，在此输入相关文字，在此输入相关文字， 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主程序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" y="4441670"/>
            <a:ext cx="701829" cy="7018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5B8CF0B-8F1F-50C8-6B2A-F76A37695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37" y="1083625"/>
            <a:ext cx="6218556" cy="27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74058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374137" y="1884748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zh-CN" altLang="en-US" sz="6600" b="1" dirty="0">
                <a:solidFill>
                  <a:srgbClr val="1B4367"/>
                </a:solidFill>
                <a:cs typeface="+mn-ea"/>
                <a:sym typeface="+mn-lt"/>
              </a:rPr>
              <a:t>谢谢观看</a:t>
            </a:r>
            <a:endParaRPr lang="en-US" altLang="zh-CN" sz="66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210"/>
          <p:cNvSpPr/>
          <p:nvPr/>
        </p:nvSpPr>
        <p:spPr>
          <a:xfrm>
            <a:off x="5133553" y="1395420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33552" y="1680611"/>
            <a:ext cx="341759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在此输入相关文字，在此输入相关文字，在此输入相关文字在此输入相关文字，在此输入相关文字，在此输入相关文字， 在此输入相关文字，在此输入相关文字，在此输入相关文字在此输入相关文字，在此输入相关文字，在此输入相关文字， 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" y="4441670"/>
            <a:ext cx="701829" cy="7018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E8E9EF-4F47-853A-8911-E0B0B6C2EC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52" y="1680113"/>
            <a:ext cx="7921000" cy="977994"/>
          </a:xfrm>
          <a:prstGeom prst="rect">
            <a:avLst/>
          </a:prstGeom>
        </p:spPr>
      </p:pic>
      <p:sp>
        <p:nvSpPr>
          <p:cNvPr id="8" name="TextBox 1210">
            <a:extLst>
              <a:ext uri="{FF2B5EF4-FFF2-40B4-BE49-F238E27FC236}">
                <a16:creationId xmlns:a16="http://schemas.microsoft.com/office/drawing/2014/main" id="{52DF84BF-61A7-37FB-4E74-8B4D51FE0AA9}"/>
              </a:ext>
            </a:extLst>
          </p:cNvPr>
          <p:cNvSpPr/>
          <p:nvPr/>
        </p:nvSpPr>
        <p:spPr>
          <a:xfrm>
            <a:off x="4274829" y="3396109"/>
            <a:ext cx="955445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搜索页面</a:t>
            </a:r>
          </a:p>
        </p:txBody>
      </p:sp>
    </p:spTree>
    <p:extLst>
      <p:ext uri="{BB962C8B-B14F-4D97-AF65-F5344CB8AC3E}">
        <p14:creationId xmlns:p14="http://schemas.microsoft.com/office/powerpoint/2010/main" val="107522837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210"/>
          <p:cNvSpPr/>
          <p:nvPr/>
        </p:nvSpPr>
        <p:spPr>
          <a:xfrm>
            <a:off x="5133553" y="1395420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33552" y="1680611"/>
            <a:ext cx="341759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在此输入相关文字，在此输入相关文字，在此输入相关文字在此输入相关文字，在此输入相关文字，在此输入相关文字， 在此输入相关文字，在此输入相关文字，在此输入相关文字在此输入相关文字，在此输入相关文字，在此输入相关文字， 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网络爬虫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" y="4441670"/>
            <a:ext cx="701829" cy="7018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F46570-ED8E-2A94-D37E-CE45537AC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045" y="991705"/>
            <a:ext cx="5519910" cy="316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592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5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210"/>
          <p:cNvSpPr/>
          <p:nvPr/>
        </p:nvSpPr>
        <p:spPr>
          <a:xfrm>
            <a:off x="5133553" y="1395420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33552" y="1680611"/>
            <a:ext cx="341759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在此输入相关文字，在此输入相关文字，在此输入相关文字在此输入相关文字，在此输入相关文字，在此输入相关文字， 在此输入相关文字，在此输入相关文字，在此输入相关文字在此输入相关文字，在此输入相关文字，在此输入相关文字， 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网络爬虫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" y="4441670"/>
            <a:ext cx="701829" cy="7018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634829-1435-C19A-9F6E-90BFB6C336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59" y="1012025"/>
            <a:ext cx="5399477" cy="31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5011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5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网络爬虫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" y="4441670"/>
            <a:ext cx="701829" cy="7018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18B5C69-7B8F-C6B9-C21B-79A838C53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231" y="1005374"/>
            <a:ext cx="5927537" cy="2611131"/>
          </a:xfrm>
          <a:prstGeom prst="rect">
            <a:avLst/>
          </a:prstGeom>
        </p:spPr>
      </p:pic>
      <p:sp>
        <p:nvSpPr>
          <p:cNvPr id="14" name="TextBox 1210">
            <a:extLst>
              <a:ext uri="{FF2B5EF4-FFF2-40B4-BE49-F238E27FC236}">
                <a16:creationId xmlns:a16="http://schemas.microsoft.com/office/drawing/2014/main" id="{705C1DB7-6D5C-8148-24DE-B85A2874F900}"/>
              </a:ext>
            </a:extLst>
          </p:cNvPr>
          <p:cNvSpPr/>
          <p:nvPr/>
        </p:nvSpPr>
        <p:spPr>
          <a:xfrm>
            <a:off x="1667144" y="3826254"/>
            <a:ext cx="5670226" cy="500137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发送一个</a:t>
            </a:r>
            <a:r>
              <a:rPr lang="en-US" altLang="zh-CN" b="1" dirty="0">
                <a:solidFill>
                  <a:srgbClr val="1B4367"/>
                </a:solidFill>
                <a:cs typeface="+mn-ea"/>
                <a:sym typeface="+mn-lt"/>
              </a:rPr>
              <a:t>HTTP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请求到指定的新闻页面</a:t>
            </a:r>
            <a:r>
              <a:rPr lang="en-US" altLang="zh-CN" b="1" dirty="0">
                <a:solidFill>
                  <a:srgbClr val="1B4367"/>
                </a:solidFill>
                <a:cs typeface="+mn-ea"/>
                <a:sym typeface="+mn-lt"/>
              </a:rPr>
              <a:t>URL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，获取页面的</a:t>
            </a:r>
            <a:r>
              <a:rPr lang="en-US" altLang="zh-CN" b="1" dirty="0">
                <a:solidFill>
                  <a:srgbClr val="1B4367"/>
                </a:solidFill>
                <a:cs typeface="+mn-ea"/>
                <a:sym typeface="+mn-lt"/>
              </a:rPr>
              <a:t>HTML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内容，并使用 </a:t>
            </a:r>
            <a:r>
              <a:rPr lang="en-US" altLang="zh-CN" b="1" dirty="0" err="1">
                <a:solidFill>
                  <a:srgbClr val="1B4367"/>
                </a:solidFill>
                <a:cs typeface="+mn-ea"/>
                <a:sym typeface="+mn-lt"/>
              </a:rPr>
              <a:t>BeautifulSoup</a:t>
            </a:r>
            <a:r>
              <a:rPr lang="en-US" altLang="zh-CN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库解析这些内容，以便后续提取新闻信息。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网络爬虫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" y="4441670"/>
            <a:ext cx="701829" cy="7018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A2CD98-457E-8254-2E81-116448DAA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440" y="922817"/>
            <a:ext cx="2977824" cy="2651761"/>
          </a:xfrm>
          <a:prstGeom prst="rect">
            <a:avLst/>
          </a:prstGeom>
        </p:spPr>
      </p:pic>
      <p:sp>
        <p:nvSpPr>
          <p:cNvPr id="6" name="TextBox 1210">
            <a:extLst>
              <a:ext uri="{FF2B5EF4-FFF2-40B4-BE49-F238E27FC236}">
                <a16:creationId xmlns:a16="http://schemas.microsoft.com/office/drawing/2014/main" id="{FF4DEE20-72B4-50D4-517D-B421333E18F0}"/>
              </a:ext>
            </a:extLst>
          </p:cNvPr>
          <p:cNvSpPr/>
          <p:nvPr/>
        </p:nvSpPr>
        <p:spPr>
          <a:xfrm>
            <a:off x="1903584" y="3800005"/>
            <a:ext cx="5336832" cy="992579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1B4367"/>
                </a:solidFill>
                <a:cs typeface="+mn-ea"/>
                <a:sym typeface="+mn-lt"/>
              </a:rPr>
              <a:t>从给定的新闻页面中提取新闻标题、链接和时间信息，并将这些信息以列表形式存储，最后返回这个列表。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712460-7935-E6A3-A598-7385D2368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305" y="922817"/>
            <a:ext cx="2964745" cy="265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网络爬虫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" y="4441670"/>
            <a:ext cx="701829" cy="7018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872379A-DEAF-74E7-11E3-11BD4860B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595" y="1100927"/>
            <a:ext cx="6360426" cy="2255570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02D83133-8A35-0643-A0C3-25B628D7A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286" y="3660521"/>
            <a:ext cx="752504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indent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000" b="1" dirty="0">
                <a:solidFill>
                  <a:srgbClr val="1B4367"/>
                </a:solidFill>
                <a:latin typeface="+mn-lt"/>
                <a:cs typeface="+mn-ea"/>
              </a:rPr>
              <a:t>get_news_pool 函数通过遍历指定日期范围内的每一天，构造对应的新闻页面 URL，并使用 get_one_page_news 函数提取新闻信息，最终返回一个包含所有新闻信息的列表。 </a:t>
            </a:r>
          </a:p>
        </p:txBody>
      </p:sp>
    </p:spTree>
    <p:extLst>
      <p:ext uri="{BB962C8B-B14F-4D97-AF65-F5344CB8AC3E}">
        <p14:creationId xmlns:p14="http://schemas.microsoft.com/office/powerpoint/2010/main" val="23429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夏雨家 https://xnwe.taobao.com/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2098</Words>
  <Application>Microsoft Office PowerPoint</Application>
  <PresentationFormat>全屏显示(16:9)</PresentationFormat>
  <Paragraphs>151</Paragraphs>
  <Slides>35</Slides>
  <Notes>35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-apple-system</vt:lpstr>
      <vt:lpstr>Arial Unicode MS</vt:lpstr>
      <vt:lpstr>PingFangSC-Regular</vt:lpstr>
      <vt:lpstr>微软雅黑</vt:lpstr>
      <vt:lpstr>Arial</vt:lpstr>
      <vt:lpstr>Calibri</vt:lpstr>
      <vt:lpstr>夏雨家 https://xnwe.taobao.com/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简约线条创意毕业论文答辩开题报告动态PPT模板</dc:title>
  <dc:creator>qzuser</dc:creator>
  <cp:keywords>qzuser</cp:keywords>
  <cp:lastModifiedBy>家苇 胡</cp:lastModifiedBy>
  <cp:revision>70</cp:revision>
  <dcterms:created xsi:type="dcterms:W3CDTF">2018-11-08T00:27:20Z</dcterms:created>
  <dcterms:modified xsi:type="dcterms:W3CDTF">2024-06-03T10:36:50Z</dcterms:modified>
  <cp:category>qzuser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